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4" r:id="rId5"/>
    <p:sldId id="272" r:id="rId6"/>
    <p:sldId id="275" r:id="rId7"/>
    <p:sldId id="273" r:id="rId8"/>
    <p:sldId id="274" r:id="rId9"/>
    <p:sldId id="276" r:id="rId10"/>
    <p:sldId id="270" r:id="rId11"/>
    <p:sldId id="277" r:id="rId12"/>
    <p:sldId id="278" r:id="rId13"/>
    <p:sldId id="279" r:id="rId14"/>
    <p:sldId id="271" r:id="rId15"/>
    <p:sldId id="26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3FC2-A0C6-47D1-9C31-41EA6FE3D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Introducing</a:t>
            </a:r>
            <a:r>
              <a:rPr lang="hr-HR" dirty="0"/>
              <a:t>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71F33-D2D5-4D37-8C0B-80C524E47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Faculty</a:t>
            </a:r>
            <a:r>
              <a:rPr lang="hr-HR" dirty="0"/>
              <a:t> of </a:t>
            </a:r>
            <a:r>
              <a:rPr lang="hr-HR" dirty="0" err="1"/>
              <a:t>Political</a:t>
            </a:r>
            <a:r>
              <a:rPr lang="hr-HR" dirty="0"/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372042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62CD-FE0E-4C11-B26D-4748B5ED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Boris Havel, </a:t>
            </a:r>
            <a:r>
              <a:rPr lang="hr-HR" sz="3600" dirty="0" err="1"/>
              <a:t>Assistant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C8A8-E801-4644-832D-27328FAEC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Oriental Jews and Arabs in the time of Zionism</a:t>
            </a:r>
            <a:endParaRPr lang="hr-HR" b="1" u="sng" dirty="0"/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- 5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Monday</a:t>
            </a:r>
            <a:r>
              <a:rPr lang="hr-HR" dirty="0"/>
              <a:t>, 25.02.</a:t>
            </a:r>
          </a:p>
          <a:p>
            <a:pPr marL="0" indent="0">
              <a:buNone/>
            </a:pPr>
            <a:r>
              <a:rPr lang="hr-HR" dirty="0"/>
              <a:t>		15:30 – 18:45</a:t>
            </a:r>
          </a:p>
          <a:p>
            <a:pPr marL="0" indent="0">
              <a:buNone/>
            </a:pPr>
            <a:r>
              <a:rPr lang="hr-HR" dirty="0"/>
              <a:t>		Room: C (2nd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boris.havel@fpzg.hr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04CCB0-DB1E-4BDA-85A0-A60822B628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3789" y="2010878"/>
            <a:ext cx="4471063" cy="3438144"/>
          </a:xfrm>
        </p:spPr>
      </p:pic>
    </p:spTree>
    <p:extLst>
      <p:ext uri="{BB962C8B-B14F-4D97-AF65-F5344CB8AC3E}">
        <p14:creationId xmlns:p14="http://schemas.microsoft.com/office/powerpoint/2010/main" val="151228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8F67-70C6-45FD-9C25-41A2C760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Andrija </a:t>
            </a:r>
            <a:r>
              <a:rPr lang="hr-HR" sz="3600" dirty="0" err="1"/>
              <a:t>Henjak</a:t>
            </a:r>
            <a:r>
              <a:rPr lang="hr-HR" sz="3600" dirty="0"/>
              <a:t>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4AB44A-261B-4E04-ACFF-A155E1EB75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0428" r="8818"/>
          <a:stretch/>
        </p:blipFill>
        <p:spPr>
          <a:xfrm>
            <a:off x="1534695" y="2017343"/>
            <a:ext cx="4202513" cy="39444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AA377-4380-47B4-9D4A-39BB97A367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Party Competition and  Party Systems in the  EU Member States</a:t>
            </a:r>
            <a:endParaRPr lang="hr-HR" b="1" u="sng" dirty="0"/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 –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  </a:t>
            </a:r>
            <a:r>
              <a:rPr lang="hr-HR" dirty="0" err="1"/>
              <a:t>Tuesday</a:t>
            </a:r>
            <a:r>
              <a:rPr lang="hr-HR" dirty="0"/>
              <a:t>, 26.02.</a:t>
            </a:r>
          </a:p>
          <a:p>
            <a:pPr marL="0" indent="0">
              <a:buNone/>
            </a:pPr>
            <a:r>
              <a:rPr lang="hr-HR" dirty="0"/>
              <a:t>	            10:15 – 13:30</a:t>
            </a:r>
          </a:p>
          <a:p>
            <a:pPr marL="0" indent="0">
              <a:buNone/>
            </a:pPr>
            <a:r>
              <a:rPr lang="hr-HR" dirty="0"/>
              <a:t>	            Room: SEM I (3rd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andrija.henjak@fpzg.hr</a:t>
            </a:r>
          </a:p>
        </p:txBody>
      </p:sp>
    </p:spTree>
    <p:extLst>
      <p:ext uri="{BB962C8B-B14F-4D97-AF65-F5344CB8AC3E}">
        <p14:creationId xmlns:p14="http://schemas.microsoft.com/office/powerpoint/2010/main" val="163553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218E-42B0-4929-994A-124C3215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Igor Kanižaj,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A27C5-0201-4766-99A4-78EDEDADB3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/>
              <a:t>Media and </a:t>
            </a:r>
            <a:r>
              <a:rPr lang="hr-HR" b="1" u="sng" dirty="0" err="1"/>
              <a:t>Violence</a:t>
            </a:r>
            <a:endParaRPr lang="hr-HR" b="1" u="sng" dirty="0"/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- 5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Friday</a:t>
            </a:r>
            <a:r>
              <a:rPr lang="hr-HR" dirty="0"/>
              <a:t>, 08.03.</a:t>
            </a:r>
          </a:p>
          <a:p>
            <a:pPr marL="0" indent="0">
              <a:buNone/>
            </a:pPr>
            <a:r>
              <a:rPr lang="hr-HR" dirty="0"/>
              <a:t>		12:00</a:t>
            </a:r>
          </a:p>
          <a:p>
            <a:pPr marL="0" indent="0">
              <a:buNone/>
            </a:pPr>
            <a:r>
              <a:rPr lang="hr-HR" dirty="0"/>
              <a:t>		Room: F4 (4th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igor.kanizaj@fpzg.hr</a:t>
            </a:r>
          </a:p>
          <a:p>
            <a:endParaRPr lang="hr-H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A8E9DD-1AC6-4EDA-94FA-388D12DEB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688" r="31243"/>
          <a:stretch/>
        </p:blipFill>
        <p:spPr>
          <a:xfrm>
            <a:off x="6477000" y="2010878"/>
            <a:ext cx="4180305" cy="3788401"/>
          </a:xfrm>
        </p:spPr>
      </p:pic>
    </p:spTree>
    <p:extLst>
      <p:ext uri="{BB962C8B-B14F-4D97-AF65-F5344CB8AC3E}">
        <p14:creationId xmlns:p14="http://schemas.microsoft.com/office/powerpoint/2010/main" val="242656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D7E5-43F8-4C4A-9757-0ABA85BE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Lidija Kos-Stanišić, </a:t>
            </a:r>
            <a:r>
              <a:rPr lang="hr-HR" sz="3600" dirty="0" err="1"/>
              <a:t>Full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DEAC06-DA0B-4C90-819C-602C10C41E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734" r="22115" b="3717"/>
          <a:stretch/>
        </p:blipFill>
        <p:spPr>
          <a:xfrm>
            <a:off x="1534695" y="2017343"/>
            <a:ext cx="3752850" cy="395422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CBF7A-59B7-4B2A-BDC5-6B6E01F15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Latin America in International Relations</a:t>
            </a:r>
            <a:endParaRPr lang="hr-HR" b="1" u="sng" dirty="0"/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 –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  </a:t>
            </a:r>
            <a:r>
              <a:rPr lang="hr-HR" dirty="0" err="1"/>
              <a:t>Wednesday</a:t>
            </a:r>
            <a:r>
              <a:rPr lang="hr-HR" dirty="0"/>
              <a:t>, 27.02.</a:t>
            </a:r>
          </a:p>
          <a:p>
            <a:pPr marL="0" indent="0">
              <a:buNone/>
            </a:pPr>
            <a:r>
              <a:rPr lang="hr-HR" dirty="0"/>
              <a:t>	            08:30</a:t>
            </a:r>
          </a:p>
          <a:p>
            <a:pPr marL="0" indent="0">
              <a:buNone/>
            </a:pPr>
            <a:r>
              <a:rPr lang="hr-HR" dirty="0"/>
              <a:t>	            Room: 20 (4th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lidija.kos-stanisic@fpzg.hr</a:t>
            </a:r>
          </a:p>
        </p:txBody>
      </p:sp>
    </p:spTree>
    <p:extLst>
      <p:ext uri="{BB962C8B-B14F-4D97-AF65-F5344CB8AC3E}">
        <p14:creationId xmlns:p14="http://schemas.microsoft.com/office/powerpoint/2010/main" val="346649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ADBC-D4C1-4515-8C6E-26A38F9D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Tena Perišin,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2F8A-16C9-4EC7-BB7C-EA52D62276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/>
              <a:t>TV </a:t>
            </a:r>
            <a:r>
              <a:rPr lang="hr-HR" b="1" u="sng" dirty="0" err="1"/>
              <a:t>Newsroom</a:t>
            </a:r>
            <a:endParaRPr lang="hr-HR" b="1" u="sng" dirty="0"/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Monday</a:t>
            </a:r>
            <a:r>
              <a:rPr lang="hr-HR" dirty="0"/>
              <a:t>, 25.02.</a:t>
            </a:r>
          </a:p>
          <a:p>
            <a:pPr marL="0" indent="0">
              <a:buNone/>
            </a:pPr>
            <a:r>
              <a:rPr lang="hr-HR" dirty="0"/>
              <a:t>		15:00</a:t>
            </a:r>
          </a:p>
          <a:p>
            <a:pPr marL="0" indent="0">
              <a:buNone/>
            </a:pPr>
            <a:r>
              <a:rPr lang="hr-HR" dirty="0"/>
              <a:t>	  	Room: TV studio 		(</a:t>
            </a:r>
            <a:r>
              <a:rPr lang="en-GB" dirty="0"/>
              <a:t>basement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tena.perisin@fpzg.hr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C32E7D-70E4-4DF8-B224-B5ED28FCF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756" r="14334"/>
          <a:stretch/>
        </p:blipFill>
        <p:spPr>
          <a:xfrm>
            <a:off x="6048729" y="2010878"/>
            <a:ext cx="4608576" cy="3241913"/>
          </a:xfrm>
        </p:spPr>
      </p:pic>
    </p:spTree>
    <p:extLst>
      <p:ext uri="{BB962C8B-B14F-4D97-AF65-F5344CB8AC3E}">
        <p14:creationId xmlns:p14="http://schemas.microsoft.com/office/powerpoint/2010/main" val="332667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9A6E-2D5F-4CCF-AFCD-9D347EE2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 Dagmar Radin,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CF7F-D4E4-4CB7-A045-2E334FEDA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marL="0" indent="0">
              <a:buNone/>
            </a:pPr>
            <a:r>
              <a:rPr lang="hr-HR" b="1" u="sng" dirty="0"/>
              <a:t>Development </a:t>
            </a:r>
            <a:r>
              <a:rPr lang="hr-HR" b="1" u="sng" dirty="0" err="1"/>
              <a:t>Policy</a:t>
            </a:r>
            <a:endParaRPr lang="hr-HR" b="1" u="sng" dirty="0"/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 –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Thursday</a:t>
            </a:r>
            <a:r>
              <a:rPr lang="hr-HR" dirty="0"/>
              <a:t>, 28.02.</a:t>
            </a:r>
          </a:p>
          <a:p>
            <a:pPr marL="0" indent="0">
              <a:buNone/>
            </a:pPr>
            <a:r>
              <a:rPr lang="hr-HR" dirty="0"/>
              <a:t>		12:00 – 15:15</a:t>
            </a:r>
          </a:p>
          <a:p>
            <a:pPr marL="0" indent="0">
              <a:buNone/>
            </a:pPr>
            <a:r>
              <a:rPr lang="hr-HR" dirty="0"/>
              <a:t>		Room: Seminar V (4th 		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dradin@fpzg.hr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363A37-C2C4-4816-A2B6-3B736EE0B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2477" y="1864194"/>
            <a:ext cx="3584828" cy="3584828"/>
          </a:xfrm>
        </p:spPr>
      </p:pic>
    </p:spTree>
    <p:extLst>
      <p:ext uri="{BB962C8B-B14F-4D97-AF65-F5344CB8AC3E}">
        <p14:creationId xmlns:p14="http://schemas.microsoft.com/office/powerpoint/2010/main" val="111804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9981-546B-4C3D-8FEB-DC269C8D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Višeslav Raos, </a:t>
            </a:r>
            <a:r>
              <a:rPr lang="hr-HR" sz="3600" dirty="0" err="1"/>
              <a:t>Assistant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64A20A-DF20-4EB1-B8D2-EC78F5E80F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65" t="4865" r="17982"/>
          <a:stretch/>
        </p:blipFill>
        <p:spPr>
          <a:xfrm>
            <a:off x="1389521" y="2108798"/>
            <a:ext cx="4706479" cy="378072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65AF3-C596-4B7B-A38E-36424697C0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err="1"/>
              <a:t>Electoral</a:t>
            </a:r>
            <a:r>
              <a:rPr lang="hr-HR" b="1" u="sng" dirty="0"/>
              <a:t> Systems</a:t>
            </a:r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Wednesday</a:t>
            </a:r>
            <a:r>
              <a:rPr lang="hr-HR" dirty="0"/>
              <a:t>, 06.03.</a:t>
            </a:r>
          </a:p>
          <a:p>
            <a:pPr marL="0" indent="0">
              <a:buNone/>
            </a:pPr>
            <a:r>
              <a:rPr lang="hr-HR" dirty="0"/>
              <a:t>		10:15</a:t>
            </a:r>
          </a:p>
          <a:p>
            <a:pPr marL="0" indent="0">
              <a:buNone/>
            </a:pPr>
            <a:r>
              <a:rPr lang="hr-HR" dirty="0"/>
              <a:t>	    	Room: F3 (3rd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viseslav.raos@fpzg.hr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955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45D6-0D18-4BCD-8032-762233C0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Davorka Vidović, </a:t>
            </a:r>
            <a:r>
              <a:rPr lang="hr-HR" sz="3600" dirty="0" err="1"/>
              <a:t>Assistant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E7CEB-8561-4CED-B4B5-F4D277D896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err="1"/>
              <a:t>Sociology</a:t>
            </a:r>
            <a:r>
              <a:rPr lang="hr-HR" b="1" u="sng" dirty="0"/>
              <a:t> of Croatian </a:t>
            </a:r>
            <a:r>
              <a:rPr lang="hr-HR" b="1" u="sng" dirty="0" err="1"/>
              <a:t>Society</a:t>
            </a:r>
            <a:r>
              <a:rPr lang="hr-HR" b="1" u="sng" dirty="0"/>
              <a:t> </a:t>
            </a:r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Wednesday</a:t>
            </a:r>
            <a:r>
              <a:rPr lang="hr-HR" dirty="0"/>
              <a:t>, 06.03.</a:t>
            </a:r>
          </a:p>
          <a:p>
            <a:pPr marL="0" indent="0">
              <a:buNone/>
            </a:pPr>
            <a:r>
              <a:rPr lang="hr-HR" dirty="0"/>
              <a:t>		15:30</a:t>
            </a:r>
          </a:p>
          <a:p>
            <a:pPr marL="0" indent="0">
              <a:buNone/>
            </a:pPr>
            <a:r>
              <a:rPr lang="hr-HR" dirty="0"/>
              <a:t>	    	Room: F3 (3rd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dvidovic@fpzg.hr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3A1BE0-AE04-4F4F-86EB-FDE19172A3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869" r="14001"/>
          <a:stretch/>
        </p:blipFill>
        <p:spPr>
          <a:xfrm>
            <a:off x="6447865" y="2010878"/>
            <a:ext cx="4606987" cy="3850806"/>
          </a:xfrm>
        </p:spPr>
      </p:pic>
    </p:spTree>
    <p:extLst>
      <p:ext uri="{BB962C8B-B14F-4D97-AF65-F5344CB8AC3E}">
        <p14:creationId xmlns:p14="http://schemas.microsoft.com/office/powerpoint/2010/main" val="349036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CEE5-8885-4B3B-9DB7-8FA187A8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Zoran </a:t>
            </a:r>
            <a:r>
              <a:rPr lang="hr-HR" sz="3600" dirty="0" err="1"/>
              <a:t>Kurelić</a:t>
            </a:r>
            <a:r>
              <a:rPr lang="hr-HR" sz="3600" dirty="0"/>
              <a:t>, </a:t>
            </a:r>
            <a:r>
              <a:rPr lang="hr-HR" sz="3600" dirty="0" err="1"/>
              <a:t>Full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r>
              <a:rPr lang="hr-HR" sz="3600" dirty="0"/>
              <a:t> </a:t>
            </a:r>
            <a:r>
              <a:rPr lang="hr-HR" sz="3600" dirty="0" err="1"/>
              <a:t>With</a:t>
            </a:r>
            <a:r>
              <a:rPr lang="hr-HR" sz="3600" dirty="0"/>
              <a:t> </a:t>
            </a:r>
            <a:r>
              <a:rPr lang="hr-HR" sz="3600" dirty="0" err="1"/>
              <a:t>Tenure</a:t>
            </a:r>
            <a:r>
              <a:rPr lang="hr-HR" sz="3600" dirty="0"/>
              <a:t> and Dean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59B74-F73F-4133-8832-911543D74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760"/>
          <a:stretch/>
        </p:blipFill>
        <p:spPr>
          <a:xfrm>
            <a:off x="3495539" y="1975759"/>
            <a:ext cx="5200921" cy="4077722"/>
          </a:xfrm>
        </p:spPr>
      </p:pic>
    </p:spTree>
    <p:extLst>
      <p:ext uri="{BB962C8B-B14F-4D97-AF65-F5344CB8AC3E}">
        <p14:creationId xmlns:p14="http://schemas.microsoft.com/office/powerpoint/2010/main" val="225798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8ADDA0-03D9-4E2B-9B30-0F082B38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Zlatan Krajina, </a:t>
            </a:r>
            <a:r>
              <a:rPr lang="en-US" dirty="0"/>
              <a:t>Assistant Professor and Vice-Dean for Science and International Cooperation</a:t>
            </a:r>
            <a:r>
              <a:rPr lang="hr-HR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9B8145-48DC-43F4-B655-5020CF396C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04782" y="1940394"/>
            <a:ext cx="3891218" cy="389121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65BDB-FCC2-4B58-B29F-7A0A8D8FE3B8}"/>
              </a:ext>
            </a:extLst>
          </p:cNvPr>
          <p:cNvSpPr txBox="1"/>
          <p:nvPr/>
        </p:nvSpPr>
        <p:spPr>
          <a:xfrm>
            <a:off x="6563236" y="3429000"/>
            <a:ext cx="4491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C</a:t>
            </a:r>
            <a:r>
              <a:rPr lang="en-US" sz="3200" dirty="0" err="1"/>
              <a:t>onsultation</a:t>
            </a:r>
            <a:r>
              <a:rPr lang="en-US" sz="3200" dirty="0"/>
              <a:t> hours: Wednesday </a:t>
            </a:r>
            <a:endParaRPr lang="hr-HR" sz="3200" dirty="0"/>
          </a:p>
          <a:p>
            <a:r>
              <a:rPr lang="en-US" sz="3200" dirty="0"/>
              <a:t>12:30</a:t>
            </a:r>
            <a:r>
              <a:rPr lang="hr-HR" sz="3200" dirty="0"/>
              <a:t> </a:t>
            </a:r>
            <a:r>
              <a:rPr lang="en-US" sz="3200" dirty="0"/>
              <a:t>-</a:t>
            </a:r>
            <a:r>
              <a:rPr lang="hr-HR" sz="3200" dirty="0"/>
              <a:t> 13:00</a:t>
            </a:r>
          </a:p>
        </p:txBody>
      </p:sp>
    </p:spTree>
    <p:extLst>
      <p:ext uri="{BB962C8B-B14F-4D97-AF65-F5344CB8AC3E}">
        <p14:creationId xmlns:p14="http://schemas.microsoft.com/office/powerpoint/2010/main" val="33757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C69-F95D-49CE-8876-1D0F621A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Gordana Vilović, </a:t>
            </a:r>
            <a:r>
              <a:rPr lang="hr-HR" sz="3600" dirty="0" err="1"/>
              <a:t>Full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r>
              <a:rPr lang="hr-HR" sz="3600" dirty="0"/>
              <a:t> and V</a:t>
            </a:r>
            <a:r>
              <a:rPr lang="en-US" sz="3600" dirty="0"/>
              <a:t>ice-</a:t>
            </a:r>
            <a:r>
              <a:rPr lang="hr-HR" sz="3600" dirty="0"/>
              <a:t>D</a:t>
            </a:r>
            <a:r>
              <a:rPr lang="en-US" sz="3600" dirty="0" err="1"/>
              <a:t>ean</a:t>
            </a:r>
            <a:r>
              <a:rPr lang="en-US" sz="3600" dirty="0"/>
              <a:t> for </a:t>
            </a:r>
            <a:r>
              <a:rPr lang="hr-HR" sz="3600" dirty="0"/>
              <a:t>A</a:t>
            </a:r>
            <a:r>
              <a:rPr lang="en-US" sz="3600" dirty="0" err="1"/>
              <a:t>cademic</a:t>
            </a:r>
            <a:r>
              <a:rPr lang="en-US" sz="3600" dirty="0"/>
              <a:t> and </a:t>
            </a:r>
            <a:r>
              <a:rPr lang="hr-HR" sz="3600" dirty="0"/>
              <a:t>S</a:t>
            </a:r>
            <a:r>
              <a:rPr lang="en-US" sz="3600" dirty="0" err="1"/>
              <a:t>tudent</a:t>
            </a:r>
            <a:r>
              <a:rPr lang="en-US" sz="3600" dirty="0"/>
              <a:t> </a:t>
            </a:r>
            <a:r>
              <a:rPr lang="hr-HR" sz="3600" dirty="0"/>
              <a:t>A</a:t>
            </a:r>
            <a:r>
              <a:rPr lang="en-US" sz="3600" dirty="0" err="1"/>
              <a:t>ffairs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4ED8-84ED-4A63-809E-EFCEBA1A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/>
              <a:t>Media and </a:t>
            </a:r>
            <a:r>
              <a:rPr lang="hr-HR" b="1" u="sng" dirty="0" err="1"/>
              <a:t>Diversity</a:t>
            </a:r>
            <a:endParaRPr lang="hr-HR" b="1" u="sng" dirty="0"/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 –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Tuesday</a:t>
            </a:r>
            <a:r>
              <a:rPr lang="hr-HR" dirty="0"/>
              <a:t>, 05.03.</a:t>
            </a:r>
          </a:p>
          <a:p>
            <a:pPr marL="0" indent="0">
              <a:buNone/>
            </a:pPr>
            <a:r>
              <a:rPr lang="hr-HR" dirty="0"/>
              <a:t>		16:00</a:t>
            </a:r>
          </a:p>
          <a:p>
            <a:pPr marL="0" indent="0">
              <a:buNone/>
            </a:pPr>
            <a:r>
              <a:rPr lang="hr-HR" dirty="0"/>
              <a:t>		Room: 18 (4th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gordana.vilovic@fpzg.hr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04B231-F96E-4E8F-B64A-E864D3B793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4200" y="1864194"/>
            <a:ext cx="3417301" cy="4085229"/>
          </a:xfrm>
        </p:spPr>
      </p:pic>
    </p:spTree>
    <p:extLst>
      <p:ext uri="{BB962C8B-B14F-4D97-AF65-F5344CB8AC3E}">
        <p14:creationId xmlns:p14="http://schemas.microsoft.com/office/powerpoint/2010/main" val="427648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BA52-07A0-4D24-B897-8D987D4F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Viktorija Car,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C6F9A2-C855-4DC6-91C5-CE6F2884B4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594"/>
          <a:stretch/>
        </p:blipFill>
        <p:spPr>
          <a:xfrm>
            <a:off x="1290393" y="1921262"/>
            <a:ext cx="4446815" cy="413184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7E3A4-7907-44D0-A875-81EDA619A5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err="1"/>
              <a:t>Photojournalism</a:t>
            </a:r>
            <a:r>
              <a:rPr lang="hr-HR" b="1" u="sng" dirty="0"/>
              <a:t> </a:t>
            </a:r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Thursday</a:t>
            </a:r>
            <a:r>
              <a:rPr lang="hr-HR" dirty="0"/>
              <a:t>, 28.02.</a:t>
            </a:r>
          </a:p>
          <a:p>
            <a:pPr marL="0" indent="0">
              <a:buNone/>
            </a:pPr>
            <a:r>
              <a:rPr lang="hr-HR" dirty="0"/>
              <a:t>		18:00</a:t>
            </a:r>
          </a:p>
          <a:p>
            <a:pPr marL="0" indent="0">
              <a:buNone/>
            </a:pPr>
            <a:r>
              <a:rPr lang="hr-HR" dirty="0"/>
              <a:t>		Room: D (2nd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viktorija.car@fpzg.hr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736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87C8-90EE-479F-B656-9E322134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Hrvoje Cvijanović, </a:t>
            </a:r>
            <a:r>
              <a:rPr lang="hr-HR" sz="3600" dirty="0" err="1"/>
              <a:t>Assistant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A54692-6BC5-4163-98CD-6111B20A87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587" r="11781"/>
          <a:stretch/>
        </p:blipFill>
        <p:spPr>
          <a:xfrm>
            <a:off x="1764885" y="1864194"/>
            <a:ext cx="3972323" cy="39496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5DCDA-3311-40D0-A87C-7517FE89D9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Political Science Fiction: Political Ideas in Film and Fiction</a:t>
            </a:r>
            <a:r>
              <a:rPr lang="hr-HR" b="1" u="sng" dirty="0"/>
              <a:t> </a:t>
            </a:r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  </a:t>
            </a:r>
            <a:r>
              <a:rPr lang="hr-HR" dirty="0" err="1"/>
              <a:t>Thursday</a:t>
            </a:r>
            <a:r>
              <a:rPr lang="hr-HR" dirty="0"/>
              <a:t>, 28.02.</a:t>
            </a:r>
          </a:p>
          <a:p>
            <a:pPr marL="0" indent="0">
              <a:buNone/>
            </a:pPr>
            <a:r>
              <a:rPr lang="hr-HR" dirty="0"/>
              <a:t>	            17:15 – 20:30</a:t>
            </a:r>
          </a:p>
          <a:p>
            <a:pPr marL="0" indent="0">
              <a:buNone/>
            </a:pPr>
            <a:r>
              <a:rPr lang="hr-HR" dirty="0"/>
              <a:t>	            Room: SEM I (3rd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hcvijanovic@yahoo.com</a:t>
            </a:r>
          </a:p>
        </p:txBody>
      </p:sp>
    </p:spTree>
    <p:extLst>
      <p:ext uri="{BB962C8B-B14F-4D97-AF65-F5344CB8AC3E}">
        <p14:creationId xmlns:p14="http://schemas.microsoft.com/office/powerpoint/2010/main" val="67230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47B6-3AAA-4317-9924-E5C13969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Goran </a:t>
            </a:r>
            <a:r>
              <a:rPr lang="hr-HR" sz="3600" dirty="0" err="1"/>
              <a:t>Čular</a:t>
            </a:r>
            <a:r>
              <a:rPr lang="hr-HR" sz="3600" dirty="0"/>
              <a:t>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10C1-E991-4313-A544-3EE89336F0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Party Competition and  Party Systems in the  EU Member States</a:t>
            </a:r>
            <a:endParaRPr lang="hr-HR" b="1" u="sng" dirty="0"/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 –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  </a:t>
            </a:r>
            <a:r>
              <a:rPr lang="hr-HR" dirty="0" err="1"/>
              <a:t>Tuesday</a:t>
            </a:r>
            <a:r>
              <a:rPr lang="hr-HR" dirty="0"/>
              <a:t>, 26.02.</a:t>
            </a:r>
          </a:p>
          <a:p>
            <a:pPr marL="0" indent="0">
              <a:buNone/>
            </a:pPr>
            <a:r>
              <a:rPr lang="hr-HR" dirty="0"/>
              <a:t>	            10:15 – 13:30</a:t>
            </a:r>
          </a:p>
          <a:p>
            <a:pPr marL="0" indent="0">
              <a:buNone/>
            </a:pPr>
            <a:r>
              <a:rPr lang="hr-HR" dirty="0"/>
              <a:t>	            Room: SEM I (3rd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goran.cular@fpzg.hr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193ADB-D88D-440A-9B04-4D6A73F420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551" t="9278" r="16345"/>
          <a:stretch/>
        </p:blipFill>
        <p:spPr>
          <a:xfrm>
            <a:off x="6866354" y="2090997"/>
            <a:ext cx="4188498" cy="3981164"/>
          </a:xfrm>
        </p:spPr>
      </p:pic>
    </p:spTree>
    <p:extLst>
      <p:ext uri="{BB962C8B-B14F-4D97-AF65-F5344CB8AC3E}">
        <p14:creationId xmlns:p14="http://schemas.microsoft.com/office/powerpoint/2010/main" val="179576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AADD-CEEB-40ED-8F1B-2C8DBEAB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Danijela Dolenec, </a:t>
            </a:r>
            <a:r>
              <a:rPr lang="hr-HR" sz="3600" dirty="0" err="1"/>
              <a:t>Assistant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383FD0-0B08-40AC-B6BD-CA7F54890C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0427" r="17568"/>
          <a:stretch/>
        </p:blipFill>
        <p:spPr>
          <a:xfrm>
            <a:off x="1534695" y="2017343"/>
            <a:ext cx="4126755" cy="402403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4629F-7636-4C9E-9E2E-2585173BD1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Protest Politics in Old and New Democracies</a:t>
            </a:r>
            <a:r>
              <a:rPr lang="hr-HR" b="1" u="sng" dirty="0"/>
              <a:t> </a:t>
            </a:r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Wednesday</a:t>
            </a:r>
            <a:r>
              <a:rPr lang="hr-HR" dirty="0"/>
              <a:t>, 27.02.</a:t>
            </a:r>
          </a:p>
          <a:p>
            <a:pPr marL="0" indent="0">
              <a:buNone/>
            </a:pPr>
            <a:r>
              <a:rPr lang="hr-HR" dirty="0"/>
              <a:t>		12:00 – 15:15</a:t>
            </a:r>
          </a:p>
          <a:p>
            <a:pPr marL="0" indent="0">
              <a:buNone/>
            </a:pPr>
            <a:r>
              <a:rPr lang="hr-HR" dirty="0"/>
              <a:t>		Room: C (2nd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ddolenec@fpzg.hr</a:t>
            </a:r>
          </a:p>
        </p:txBody>
      </p:sp>
    </p:spTree>
    <p:extLst>
      <p:ext uri="{BB962C8B-B14F-4D97-AF65-F5344CB8AC3E}">
        <p14:creationId xmlns:p14="http://schemas.microsoft.com/office/powerpoint/2010/main" val="303454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77C6-017F-4C22-AFE5-55E59EFB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Marijana Grbeša-</a:t>
            </a:r>
            <a:r>
              <a:rPr lang="hr-HR" sz="3600" dirty="0" err="1"/>
              <a:t>Zenzerović</a:t>
            </a:r>
            <a:r>
              <a:rPr lang="hr-HR" sz="3600" dirty="0"/>
              <a:t>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629ED-64E2-419C-8031-B3D12ECD3E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/>
              <a:t>Pop </a:t>
            </a:r>
            <a:r>
              <a:rPr lang="hr-HR" b="1" u="sng" dirty="0" err="1"/>
              <a:t>Politics</a:t>
            </a:r>
            <a:endParaRPr lang="hr-HR" b="1" u="sng" dirty="0"/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 –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  </a:t>
            </a:r>
            <a:r>
              <a:rPr lang="hr-HR" dirty="0" err="1"/>
              <a:t>Tuesday</a:t>
            </a:r>
            <a:r>
              <a:rPr lang="hr-HR" dirty="0"/>
              <a:t>, 26.02.</a:t>
            </a:r>
          </a:p>
          <a:p>
            <a:pPr marL="0" indent="0">
              <a:buNone/>
            </a:pPr>
            <a:r>
              <a:rPr lang="hr-HR" dirty="0"/>
              <a:t>	            13:45 – 17:00</a:t>
            </a:r>
          </a:p>
          <a:p>
            <a:pPr marL="0" indent="0">
              <a:buNone/>
            </a:pPr>
            <a:r>
              <a:rPr lang="hr-HR" dirty="0"/>
              <a:t>	            Room: D (2nd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grbesa@fpzg.hr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87B729-0DEE-414A-AFD9-2A3B19F835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517" r="24208"/>
          <a:stretch/>
        </p:blipFill>
        <p:spPr>
          <a:xfrm>
            <a:off x="6294773" y="1921344"/>
            <a:ext cx="3886200" cy="3946072"/>
          </a:xfrm>
        </p:spPr>
      </p:pic>
    </p:spTree>
    <p:extLst>
      <p:ext uri="{BB962C8B-B14F-4D97-AF65-F5344CB8AC3E}">
        <p14:creationId xmlns:p14="http://schemas.microsoft.com/office/powerpoint/2010/main" val="57042737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356</TotalTime>
  <Words>322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Palatino Linotype</vt:lpstr>
      <vt:lpstr>Gallery</vt:lpstr>
      <vt:lpstr>Introducing…</vt:lpstr>
      <vt:lpstr>Zoran Kurelić, Full Professor With Tenure and Dean</vt:lpstr>
      <vt:lpstr>Zlatan Krajina, Assistant Professor and Vice-Dean for Science and International Cooperation </vt:lpstr>
      <vt:lpstr>Gordana Vilović, Full Professor and Vice-Dean for Academic and Student Affairs</vt:lpstr>
      <vt:lpstr>Viktorija Car, Associate Professor</vt:lpstr>
      <vt:lpstr>Hrvoje Cvijanović, Assistant Professor</vt:lpstr>
      <vt:lpstr>Goran Čular, Associate Professor</vt:lpstr>
      <vt:lpstr>Danijela Dolenec, Assistant Professor</vt:lpstr>
      <vt:lpstr>Marijana Grbeša-Zenzerović, Associate Professor</vt:lpstr>
      <vt:lpstr>Boris Havel, Assistant Professor</vt:lpstr>
      <vt:lpstr>Andrija Henjak, Associate Professor</vt:lpstr>
      <vt:lpstr>Igor Kanižaj, Associate Professor</vt:lpstr>
      <vt:lpstr>Lidija Kos-Stanišić, Full Professor</vt:lpstr>
      <vt:lpstr>Tena Perišin, Associate Professor</vt:lpstr>
      <vt:lpstr> Dagmar Radin, Associate Professor</vt:lpstr>
      <vt:lpstr>Višeslav Raos, Assistant Professor</vt:lpstr>
      <vt:lpstr>Davorka Vidović, Assistant Professor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Introducing…</dc:title>
  <dc:creator>Toni Kliškić</dc:creator>
  <cp:lastModifiedBy>Toni Kliškić</cp:lastModifiedBy>
  <cp:revision>20</cp:revision>
  <dcterms:created xsi:type="dcterms:W3CDTF">2018-09-25T07:18:48Z</dcterms:created>
  <dcterms:modified xsi:type="dcterms:W3CDTF">2019-02-21T13:03:15Z</dcterms:modified>
</cp:coreProperties>
</file>